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06/10/1443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tse3.mm.bing.net/th?id=OIP.Qj-8NSpX9o-mh7wB_-SW7AHaEK&amp;pid=Api&amp;P=0&amp;w=286&amp;h=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5" y="522279"/>
            <a:ext cx="6042265" cy="17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83569" y="2921183"/>
            <a:ext cx="774603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IQ" sz="5400" b="1" dirty="0" smtClean="0">
                <a:ln w="1143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منظمات النمو والهرمونات النباتية</a:t>
            </a:r>
          </a:p>
          <a:p>
            <a:pPr algn="ctr"/>
            <a:r>
              <a:rPr lang="ar-IQ" sz="5400" b="1" cap="none" spc="0" dirty="0" err="1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أ.د</a:t>
            </a:r>
            <a:r>
              <a:rPr lang="ar-IQ" sz="54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عقيل هادي عبد الواحد</a:t>
            </a:r>
          </a:p>
          <a:p>
            <a:pPr algn="ctr"/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استاذ فسيولوجيا النبات </a:t>
            </a:r>
            <a:r>
              <a:rPr lang="ar-IQ" sz="3600" b="1" dirty="0" err="1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والتقانات</a:t>
            </a:r>
            <a:r>
              <a:rPr lang="ar-IQ" sz="36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الحياتية</a:t>
            </a:r>
          </a:p>
          <a:p>
            <a:pPr algn="ctr"/>
            <a:r>
              <a:rPr lang="ar-IQ" sz="36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جامعه البصرة – كلية الزراعة</a:t>
            </a:r>
            <a:endParaRPr lang="ar-SA" sz="3600" b="1" cap="none" spc="0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صورة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16"/>
            <a:ext cx="1609460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/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40" y="490816"/>
            <a:ext cx="1496856" cy="1736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8"/>
    </mc:Choice>
    <mc:Fallback xmlns="">
      <p:transition spd="slow" advTm="1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tse1.mm.bing.net/th?id=OIP.NvYuishcjuB5qHxCmLOODAHaEK&amp;pid=Api&amp;P=0&amp;w=271&amp;h=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813933" cy="384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3"/>
    </mc:Choice>
    <mc:Fallback xmlns="">
      <p:transition spd="slow" advTm="1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se3.mm.bing.net/th?id=OIP.onKi5TPbFWxwF7rTmYO1wwHaFj&amp;pid=Api&amp;P=0&amp;w=266&amp;h=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5976664" cy="44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644008" y="561454"/>
            <a:ext cx="3185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فعل </a:t>
            </a:r>
            <a:r>
              <a:rPr lang="ar-IQ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الاوكسين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4"/>
    </mc:Choice>
    <mc:Fallback xmlns="">
      <p:transition spd="slow" advTm="4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27584" y="548680"/>
            <a:ext cx="72362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IQ" sz="2400" b="1" dirty="0"/>
              <a:t>اكتشاف الهرمونات </a:t>
            </a:r>
            <a:r>
              <a:rPr lang="ar-IQ" sz="2400" b="1" dirty="0" smtClean="0"/>
              <a:t>النباتية</a:t>
            </a:r>
          </a:p>
          <a:p>
            <a:pPr algn="just"/>
            <a:endParaRPr lang="en-US" sz="2400" b="1" dirty="0"/>
          </a:p>
          <a:p>
            <a:pPr algn="just"/>
            <a:r>
              <a:rPr lang="ar-IQ" sz="2400" b="1" dirty="0"/>
              <a:t>ان عملية اكتشاف الهرمونات النباتية كانت تكتنفها </a:t>
            </a:r>
            <a:r>
              <a:rPr lang="ar-IQ" sz="2400" b="1" dirty="0" err="1"/>
              <a:t>شي</a:t>
            </a:r>
            <a:r>
              <a:rPr lang="ar-IQ" sz="2400" b="1" dirty="0"/>
              <a:t> من </a:t>
            </a:r>
            <a:r>
              <a:rPr lang="ar-IQ" sz="2400" b="1" dirty="0" err="1"/>
              <a:t>الصعوبه</a:t>
            </a:r>
            <a:r>
              <a:rPr lang="ar-IQ" sz="2400" b="1" dirty="0"/>
              <a:t> اذ ان هذه المركبات </a:t>
            </a:r>
            <a:r>
              <a:rPr lang="ar-IQ" sz="2400" b="1" dirty="0" err="1"/>
              <a:t>الكميائية</a:t>
            </a:r>
            <a:r>
              <a:rPr lang="ar-IQ" sz="2400" b="1" dirty="0"/>
              <a:t> تعمل بتراكيز قليله جدا لم تكن التقنيات </a:t>
            </a:r>
            <a:r>
              <a:rPr lang="ar-IQ" sz="2400" b="1" dirty="0" err="1"/>
              <a:t>الكميائية</a:t>
            </a:r>
            <a:r>
              <a:rPr lang="ar-IQ" sz="2400" b="1" dirty="0"/>
              <a:t> لها </a:t>
            </a:r>
            <a:r>
              <a:rPr lang="ar-IQ" sz="2400" b="1" dirty="0" err="1"/>
              <a:t>القدره</a:t>
            </a:r>
            <a:r>
              <a:rPr lang="ar-IQ" sz="2400" b="1" dirty="0"/>
              <a:t> على دراسة هذه التراكيز </a:t>
            </a:r>
            <a:r>
              <a:rPr lang="ar-IQ" sz="2400" b="1" dirty="0" err="1"/>
              <a:t>الضئيله</a:t>
            </a:r>
            <a:r>
              <a:rPr lang="ar-IQ" sz="2400" b="1" dirty="0"/>
              <a:t>، فلو فرضنا اننا نرغب باستخراج واحد غرام من </a:t>
            </a:r>
            <a:r>
              <a:rPr lang="ar-IQ" sz="2400" b="1" dirty="0" err="1"/>
              <a:t>الاوكسين</a:t>
            </a:r>
            <a:r>
              <a:rPr lang="ar-IQ" sz="2400" b="1" dirty="0"/>
              <a:t> لوجب علينا زراعه 30كغم من الشوفان وحصد </a:t>
            </a:r>
            <a:r>
              <a:rPr lang="ar-IQ" sz="2400" b="1" dirty="0" err="1"/>
              <a:t>ققمه</a:t>
            </a:r>
            <a:r>
              <a:rPr lang="ar-IQ" sz="2400" b="1" dirty="0"/>
              <a:t> النامية واستخلاص </a:t>
            </a:r>
            <a:r>
              <a:rPr lang="ar-IQ" sz="2400" b="1" dirty="0" err="1"/>
              <a:t>الاوكسين</a:t>
            </a:r>
            <a:r>
              <a:rPr lang="ar-IQ" sz="2400" b="1" dirty="0"/>
              <a:t> وهذا الامر يحتاج الى جهد ووقت وطرق تقدير </a:t>
            </a:r>
            <a:r>
              <a:rPr lang="ar-IQ" sz="2400" b="1" dirty="0" err="1"/>
              <a:t>متقدمه</a:t>
            </a:r>
            <a:r>
              <a:rPr lang="ar-IQ" sz="2400" b="1" dirty="0"/>
              <a:t>. ولكن كانت الملاحظات الاولى للعام دارون عام 1870م حول </a:t>
            </a:r>
            <a:r>
              <a:rPr lang="ar-IQ" sz="2400" b="1" dirty="0" err="1"/>
              <a:t>تاثيرات</a:t>
            </a:r>
            <a:r>
              <a:rPr lang="ar-IQ" sz="2400" b="1" dirty="0"/>
              <a:t> </a:t>
            </a:r>
            <a:r>
              <a:rPr lang="ar-IQ" sz="2400" b="1" dirty="0" err="1"/>
              <a:t>الانتحاءات</a:t>
            </a:r>
            <a:r>
              <a:rPr lang="ar-IQ" sz="2400" b="1" dirty="0"/>
              <a:t> النبات </a:t>
            </a:r>
            <a:r>
              <a:rPr lang="en-US" sz="2400" b="1" dirty="0" err="1"/>
              <a:t>Tropisom</a:t>
            </a:r>
            <a:r>
              <a:rPr lang="ar-IQ" sz="2400" b="1" dirty="0"/>
              <a:t> سواء </a:t>
            </a:r>
            <a:r>
              <a:rPr lang="ar-IQ" sz="2400" b="1" dirty="0" err="1"/>
              <a:t>استجابه</a:t>
            </a:r>
            <a:r>
              <a:rPr lang="ar-IQ" sz="2400" b="1" dirty="0"/>
              <a:t> الى مؤثرات الضوء او </a:t>
            </a:r>
            <a:r>
              <a:rPr lang="ar-IQ" sz="2400" b="1" dirty="0" err="1"/>
              <a:t>الجاذبيه</a:t>
            </a:r>
            <a:r>
              <a:rPr lang="ar-IQ" sz="2400" b="1" dirty="0"/>
              <a:t> الارضية دعته الى التفكير لماذا الساق ينمو الى الاعلى والجذر ينمو الى الاسفل، ورافقه بذلك تجارب العالم </a:t>
            </a:r>
            <a:r>
              <a:rPr lang="en-US" sz="2400" b="1" dirty="0"/>
              <a:t>Sachs</a:t>
            </a:r>
            <a:r>
              <a:rPr lang="ar-IQ" sz="2400" b="1" dirty="0"/>
              <a:t> في منتصف </a:t>
            </a:r>
            <a:r>
              <a:rPr lang="ar-IQ" sz="2400" b="1" dirty="0" err="1"/>
              <a:t>القرت</a:t>
            </a:r>
            <a:r>
              <a:rPr lang="ar-IQ" sz="2400" b="1" dirty="0"/>
              <a:t> التاسع عشر بتعليله ان هناك مواد منظمه </a:t>
            </a:r>
            <a:r>
              <a:rPr lang="ar-IQ" sz="2400" b="1" dirty="0" err="1"/>
              <a:t>للنموة</a:t>
            </a:r>
            <a:r>
              <a:rPr lang="ar-IQ" sz="2400" b="1" dirty="0"/>
              <a:t> يمكن ان تنتقل من الاوراق الى اسفل النبات لا حداث التأثيرات الفسيولوجية. </a:t>
            </a:r>
            <a:endParaRPr lang="en-US" sz="2400" b="1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55"/>
    </mc:Choice>
    <mc:Fallback xmlns="">
      <p:transition spd="slow" advTm="8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652120" y="620688"/>
            <a:ext cx="2643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الاوكسينات</a:t>
            </a:r>
            <a:endParaRPr lang="ar-SA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043608" y="1598338"/>
            <a:ext cx="67322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/>
            </a:pPr>
            <a:r>
              <a:rPr lang="ar-IQ" altLang="zh-CN" sz="2800" dirty="0" err="1" smtClean="0">
                <a:solidFill>
                  <a:schemeClr val="accent4">
                    <a:lumMod val="10000"/>
                  </a:schemeClr>
                </a:solidFill>
              </a:rPr>
              <a:t>الاوكسين</a:t>
            </a:r>
            <a:r>
              <a:rPr lang="ar-IQ" altLang="zh-CN" sz="2800" dirty="0" smtClean="0">
                <a:solidFill>
                  <a:schemeClr val="accent4">
                    <a:lumMod val="10000"/>
                  </a:schemeClr>
                </a:solidFill>
              </a:rPr>
              <a:t> هو كلمه مشته من </a:t>
            </a:r>
            <a:r>
              <a:rPr lang="ar-IQ" altLang="zh-CN" sz="2800" dirty="0" err="1" smtClean="0">
                <a:solidFill>
                  <a:schemeClr val="accent4">
                    <a:lumMod val="10000"/>
                  </a:schemeClr>
                </a:solidFill>
              </a:rPr>
              <a:t>الكلمه</a:t>
            </a:r>
            <a:r>
              <a:rPr lang="ar-IQ" altLang="zh-CN" sz="2800" dirty="0" smtClean="0">
                <a:solidFill>
                  <a:schemeClr val="accent4">
                    <a:lumMod val="10000"/>
                  </a:schemeClr>
                </a:solidFill>
              </a:rPr>
              <a:t> اليونانية </a:t>
            </a:r>
            <a:r>
              <a:rPr lang="en-US" altLang="zh-CN" sz="2800" dirty="0" err="1" smtClean="0">
                <a:solidFill>
                  <a:schemeClr val="accent4">
                    <a:lumMod val="10000"/>
                  </a:schemeClr>
                </a:solidFill>
              </a:rPr>
              <a:t>Auxen</a:t>
            </a:r>
            <a:r>
              <a:rPr lang="en-US" altLang="zh-CN" sz="28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IQ" altLang="zh-CN" sz="2800" dirty="0" smtClean="0">
                <a:solidFill>
                  <a:schemeClr val="accent4">
                    <a:lumMod val="10000"/>
                  </a:schemeClr>
                </a:solidFill>
              </a:rPr>
              <a:t> وتعني الى النمو وهي</a:t>
            </a:r>
            <a:r>
              <a:rPr lang="ar-EG" altLang="zh-CN" sz="2800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مصطلح عام يطلق على  المركبات الكيميائية </a:t>
            </a:r>
            <a:r>
              <a:rPr lang="ar-EG" altLang="zh-CN" sz="2800" dirty="0" err="1">
                <a:solidFill>
                  <a:schemeClr val="accent4">
                    <a:lumMod val="10000"/>
                  </a:schemeClr>
                </a:solidFill>
              </a:rPr>
              <a:t>التى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تسبب </a:t>
            </a:r>
            <a:r>
              <a:rPr lang="ar-EG" altLang="zh-CN" sz="2800" dirty="0" err="1">
                <a:solidFill>
                  <a:schemeClr val="accent4">
                    <a:lumMod val="10000"/>
                  </a:schemeClr>
                </a:solidFill>
              </a:rPr>
              <a:t>إستطالة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EG" altLang="zh-CN" sz="2800" dirty="0" err="1">
                <a:solidFill>
                  <a:schemeClr val="accent4">
                    <a:lumMod val="10000"/>
                  </a:schemeClr>
                </a:solidFill>
              </a:rPr>
              <a:t>فى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خلايا الساق بطريقة مشابهة </a:t>
            </a:r>
            <a:r>
              <a:rPr lang="ar-EG" altLang="zh-CN" sz="2800" dirty="0" err="1">
                <a:solidFill>
                  <a:schemeClr val="accent4">
                    <a:lumMod val="10000"/>
                  </a:schemeClr>
                </a:solidFill>
              </a:rPr>
              <a:t>لإندول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حمض </a:t>
            </a:r>
            <a:r>
              <a:rPr lang="ar-EG" altLang="zh-CN" sz="2800" dirty="0" err="1">
                <a:solidFill>
                  <a:schemeClr val="accent4">
                    <a:lumMod val="10000"/>
                  </a:schemeClr>
                </a:solidFill>
              </a:rPr>
              <a:t>الخليك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accent4">
                    <a:lumMod val="10000"/>
                  </a:schemeClr>
                </a:solidFill>
                <a:ea typeface="宋体" charset="-122"/>
              </a:rPr>
              <a:t>(IAA) 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ar-EG" altLang="zh-CN" sz="2800" dirty="0" err="1">
                <a:solidFill>
                  <a:schemeClr val="accent4">
                    <a:lumMod val="10000"/>
                  </a:schemeClr>
                </a:solidFill>
              </a:rPr>
              <a:t>فى</a:t>
            </a:r>
            <a:r>
              <a:rPr lang="ar-EG" altLang="zh-CN" sz="2800" dirty="0">
                <a:solidFill>
                  <a:schemeClr val="accent4">
                    <a:lumMod val="10000"/>
                  </a:schemeClr>
                </a:solidFill>
              </a:rPr>
              <a:t> تأثيراتها الفسيولوجية .</a:t>
            </a:r>
            <a:r>
              <a:rPr lang="en-US" altLang="zh-CN" sz="2800" dirty="0">
                <a:solidFill>
                  <a:schemeClr val="accent4">
                    <a:lumMod val="10000"/>
                  </a:schemeClr>
                </a:solidFill>
                <a:ea typeface="宋体" charset="-122"/>
              </a:rPr>
              <a:t> </a:t>
            </a:r>
            <a:endParaRPr lang="ar-SA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2"/>
    </mc:Choice>
    <mc:Fallback xmlns="">
      <p:transition spd="slow" advTm="4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930564" y="476672"/>
            <a:ext cx="3259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IQ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موضع الانتاج</a:t>
            </a:r>
            <a:endParaRPr lang="ar-SA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12462" y="1400117"/>
            <a:ext cx="4644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IQ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في القمم النامية </a:t>
            </a:r>
          </a:p>
          <a:p>
            <a:pPr algn="ctr"/>
            <a:r>
              <a:rPr lang="ar-IQ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في البذور </a:t>
            </a:r>
            <a:r>
              <a:rPr lang="ar-IQ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المتطوره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48" b="5882"/>
          <a:stretch>
            <a:fillRect/>
          </a:stretch>
        </p:blipFill>
        <p:spPr bwMode="auto">
          <a:xfrm>
            <a:off x="457200" y="1447800"/>
            <a:ext cx="3057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2808312" cy="17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8"/>
    </mc:Choice>
    <mc:Fallback xmlns="">
      <p:transition spd="slow" advTm="8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01872" y="764704"/>
            <a:ext cx="894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IQ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تجارب التي صاحبت اكتشاف </a:t>
            </a:r>
            <a:r>
              <a:rPr lang="ar-IQ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الاوكسين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690306" y="1772816"/>
            <a:ext cx="3834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IQ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الانتحاء الضوئي</a:t>
            </a:r>
            <a:endParaRPr lang="ar-SA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5" name="Group 1045"/>
          <p:cNvGrpSpPr>
            <a:grpSpLocks/>
          </p:cNvGrpSpPr>
          <p:nvPr/>
        </p:nvGrpSpPr>
        <p:grpSpPr bwMode="auto">
          <a:xfrm>
            <a:off x="255588" y="2695203"/>
            <a:ext cx="2868612" cy="3749675"/>
            <a:chOff x="161" y="480"/>
            <a:chExt cx="1807" cy="2362"/>
          </a:xfrm>
        </p:grpSpPr>
        <p:pic>
          <p:nvPicPr>
            <p:cNvPr id="6" name="Picture 10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963" b="46852"/>
            <a:stretch>
              <a:fillRect/>
            </a:stretch>
          </p:blipFill>
          <p:spPr bwMode="auto">
            <a:xfrm>
              <a:off x="486" y="480"/>
              <a:ext cx="1072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030"/>
            <p:cNvSpPr>
              <a:spLocks noChangeArrowheads="1"/>
            </p:cNvSpPr>
            <p:nvPr/>
          </p:nvSpPr>
          <p:spPr bwMode="auto">
            <a:xfrm>
              <a:off x="161" y="2208"/>
              <a:ext cx="1807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Under normal conditions, shoot tips bend towards the light</a:t>
              </a:r>
            </a:p>
          </p:txBody>
        </p:sp>
      </p:grpSp>
      <p:grpSp>
        <p:nvGrpSpPr>
          <p:cNvPr id="8" name="Group 1046"/>
          <p:cNvGrpSpPr>
            <a:grpSpLocks/>
          </p:cNvGrpSpPr>
          <p:nvPr/>
        </p:nvGrpSpPr>
        <p:grpSpPr bwMode="auto">
          <a:xfrm>
            <a:off x="3124200" y="2771403"/>
            <a:ext cx="2667000" cy="3521075"/>
            <a:chOff x="1968" y="528"/>
            <a:chExt cx="1680" cy="2218"/>
          </a:xfrm>
        </p:grpSpPr>
        <p:pic>
          <p:nvPicPr>
            <p:cNvPr id="9" name="Picture 10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4" r="22523" b="37697"/>
            <a:stretch>
              <a:fillRect/>
            </a:stretch>
          </p:blipFill>
          <p:spPr bwMode="auto">
            <a:xfrm>
              <a:off x="2044" y="528"/>
              <a:ext cx="1311" cy="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032"/>
            <p:cNvSpPr>
              <a:spLocks noChangeArrowheads="1"/>
            </p:cNvSpPr>
            <p:nvPr/>
          </p:nvSpPr>
          <p:spPr bwMode="auto">
            <a:xfrm>
              <a:off x="2852" y="1146"/>
              <a:ext cx="503" cy="9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p:sp>
          <p:nvSpPr>
            <p:cNvPr id="11" name="Rectangle 1036"/>
            <p:cNvSpPr>
              <a:spLocks noChangeArrowheads="1"/>
            </p:cNvSpPr>
            <p:nvPr/>
          </p:nvSpPr>
          <p:spPr bwMode="auto">
            <a:xfrm>
              <a:off x="1968" y="2304"/>
              <a:ext cx="16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Without light on the tip, no bending</a:t>
              </a:r>
            </a:p>
          </p:txBody>
        </p:sp>
      </p:grpSp>
      <p:grpSp>
        <p:nvGrpSpPr>
          <p:cNvPr id="12" name="Group 1049"/>
          <p:cNvGrpSpPr>
            <a:grpSpLocks/>
          </p:cNvGrpSpPr>
          <p:nvPr/>
        </p:nvGrpSpPr>
        <p:grpSpPr bwMode="auto">
          <a:xfrm>
            <a:off x="5943600" y="2780928"/>
            <a:ext cx="2590800" cy="3648075"/>
            <a:chOff x="3744" y="534"/>
            <a:chExt cx="1632" cy="2298"/>
          </a:xfrm>
        </p:grpSpPr>
        <p:pic>
          <p:nvPicPr>
            <p:cNvPr id="13" name="Picture 10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0" b="41791"/>
            <a:stretch>
              <a:fillRect/>
            </a:stretch>
          </p:blipFill>
          <p:spPr bwMode="auto">
            <a:xfrm>
              <a:off x="3871" y="534"/>
              <a:ext cx="1292" cy="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034"/>
            <p:cNvSpPr>
              <a:spLocks noChangeArrowheads="1"/>
            </p:cNvSpPr>
            <p:nvPr/>
          </p:nvSpPr>
          <p:spPr bwMode="auto">
            <a:xfrm>
              <a:off x="3888" y="909"/>
              <a:ext cx="375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ar-IQ"/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auto">
            <a:xfrm>
              <a:off x="3744" y="2198"/>
              <a:ext cx="163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When not at tip, collar doesn’t prevent bending</a:t>
              </a:r>
            </a:p>
          </p:txBody>
        </p:sp>
      </p:grpSp>
      <p:sp>
        <p:nvSpPr>
          <p:cNvPr id="16" name="AutoShape 2" descr="https://plantcellbiology.masters.grkraj.org/html/Plant_Growth_And_Development13-Physiology_Of_Plant_Movements_files/image02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3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38"/>
    </mc:Choice>
    <mc:Fallback xmlns="">
      <p:transition spd="slow" advTm="53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se3.mm.bing.net/th?id=OIP.n0vaqiS8rVQPNpf_9RW4lAHaFj&amp;pid=Api&amp;P=0&amp;w=225&amp;h=1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8554"/>
            <a:ext cx="6912768" cy="519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96"/>
    </mc:Choice>
    <mc:Fallback xmlns="">
      <p:transition spd="slow" advTm="8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se1.mm.bing.net/th?id=OIP.uWrRwXQTfw1Ro90w3BDJFwHaFz&amp;pid=Api&amp;P=0&amp;w=254&amp;h=1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5457"/>
            <a:ext cx="6984776" cy="54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8"/>
    </mc:Choice>
    <mc:Fallback xmlns="">
      <p:transition spd="slow" advTm="14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se2.mm.bing.net/th?id=OIP.q1vzigFD05HcebEdsE9hBwHaDJ&amp;pid=Api&amp;P=0&amp;w=374&amp;h=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304915" cy="3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tse1.mm.bing.net/th?id=OIP.dtpTNPKKyfs4PHNPXRfZVwHaFj&amp;pid=Api&amp;P=0&amp;w=225&amp;h=1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1" y="764704"/>
            <a:ext cx="6840760" cy="513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5"/>
    </mc:Choice>
    <mc:Fallback xmlns="">
      <p:transition spd="slow" advTm="8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5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228</Words>
  <Application>Microsoft Office PowerPoint</Application>
  <PresentationFormat>عرض على الشاشة (3:4)‏</PresentationFormat>
  <Paragraphs>18</Paragraphs>
  <Slides>11</Slides>
  <Notes>0</Notes>
  <HiddenSlides>0</HiddenSlides>
  <MMClips>11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msn</dc:creator>
  <cp:lastModifiedBy>alkdeer</cp:lastModifiedBy>
  <cp:revision>12</cp:revision>
  <dcterms:created xsi:type="dcterms:W3CDTF">2020-03-31T00:21:42Z</dcterms:created>
  <dcterms:modified xsi:type="dcterms:W3CDTF">2022-05-07T02:36:51Z</dcterms:modified>
</cp:coreProperties>
</file>